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39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397" r:id="rId12"/>
    <p:sldId id="429" r:id="rId13"/>
    <p:sldId id="432" r:id="rId14"/>
    <p:sldId id="428" r:id="rId15"/>
    <p:sldId id="398" r:id="rId16"/>
    <p:sldId id="399" r:id="rId17"/>
    <p:sldId id="400" r:id="rId18"/>
    <p:sldId id="401" r:id="rId19"/>
    <p:sldId id="431" r:id="rId20"/>
    <p:sldId id="402" r:id="rId21"/>
    <p:sldId id="403" r:id="rId22"/>
    <p:sldId id="405" r:id="rId23"/>
    <p:sldId id="406" r:id="rId24"/>
    <p:sldId id="433" r:id="rId25"/>
    <p:sldId id="409" r:id="rId26"/>
    <p:sldId id="411" r:id="rId27"/>
    <p:sldId id="410" r:id="rId28"/>
    <p:sldId id="425" r:id="rId29"/>
    <p:sldId id="412" r:id="rId30"/>
    <p:sldId id="413" r:id="rId31"/>
    <p:sldId id="434" r:id="rId32"/>
    <p:sldId id="415" r:id="rId33"/>
    <p:sldId id="417" r:id="rId34"/>
    <p:sldId id="418" r:id="rId35"/>
    <p:sldId id="427" r:id="rId36"/>
    <p:sldId id="42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533" autoAdjust="0"/>
  </p:normalViewPr>
  <p:slideViewPr>
    <p:cSldViewPr>
      <p:cViewPr varScale="1">
        <p:scale>
          <a:sx n="87" d="100"/>
          <a:sy n="87" d="100"/>
        </p:scale>
        <p:origin x="538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4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1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</a:t>
            </a:r>
            <a:br>
              <a:rPr lang="en-US" dirty="0"/>
            </a:br>
            <a:r>
              <a:rPr lang="en-US" dirty="0"/>
              <a:t>Stacks and Queues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Static and Dynamic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412" y="4432212"/>
            <a:ext cx="2301542" cy="17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history of browser pages. You will receive one of 3 commands:</a:t>
            </a:r>
          </a:p>
          <a:p>
            <a:pPr lvl="1"/>
            <a:r>
              <a:rPr lang="en-US" dirty="0"/>
              <a:t>URL - opens the given page</a:t>
            </a:r>
          </a:p>
          <a:p>
            <a:pPr lvl="1"/>
            <a:r>
              <a:rPr lang="en-US" dirty="0"/>
              <a:t>back - returns the previous page </a:t>
            </a:r>
          </a:p>
          <a:p>
            <a:pPr lvl="1"/>
            <a:r>
              <a:rPr lang="en-US" dirty="0"/>
              <a:t>exit - stops the program</a:t>
            </a:r>
            <a:endParaRPr lang="bg-BG" dirty="0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Undo List</a:t>
            </a: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66012" y="2074396"/>
            <a:ext cx="35814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www.kids.softuni.bg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63673" y="5358428"/>
            <a:ext cx="35814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</p:txBody>
      </p:sp>
      <p:sp>
        <p:nvSpPr>
          <p:cNvPr id="2" name="Arrow: Right 1"/>
          <p:cNvSpPr/>
          <p:nvPr/>
        </p:nvSpPr>
        <p:spPr>
          <a:xfrm rot="5400000">
            <a:off x="8720973" y="4485743"/>
            <a:ext cx="10668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Undo List</a:t>
            </a:r>
            <a:endParaRPr lang="bg-BG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1524000"/>
            <a:ext cx="1051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(command == "back")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0)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null;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(previous != null)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command;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00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Stacks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54" y="988943"/>
            <a:ext cx="5703518" cy="3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the "top"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the "top"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60507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712781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printf()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866928" y="4213832"/>
            <a:ext cx="636390" cy="440825"/>
          </a:xfrm>
          <a:prstGeom prst="curvedConnector3">
            <a:avLst>
              <a:gd name="adj1" fmla="val -10413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5936" y="595921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5936" y="3228063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6308" y="3494763"/>
            <a:ext cx="852103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27259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/>
              <a:t>The current index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/>
              <a:t>) moves left / right with each pop / push</a:t>
            </a:r>
          </a:p>
          <a:p>
            <a:pPr lvl="1"/>
            <a:r>
              <a:rPr lang="en-US" dirty="0"/>
              <a:t>Usually doubles its size (grows) when the capacity is filled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970212" y="4724569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11917"/>
              </p:ext>
            </p:extLst>
          </p:nvPr>
        </p:nvGraphicFramePr>
        <p:xfrm>
          <a:off x="3499928" y="4760540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26372" y="4307524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561012" y="53182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09238" y="572518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 animBg="1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840340" y="4495795"/>
            <a:ext cx="766211" cy="6858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79724" y="4495795"/>
            <a:ext cx="767807" cy="68580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338132" y="4495799"/>
            <a:ext cx="767809" cy="68579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(linked / pointer-based) implementation</a:t>
            </a:r>
          </a:p>
          <a:p>
            <a:pPr lvl="1"/>
            <a:r>
              <a:rPr lang="en-US" dirty="0"/>
              <a:t>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</a:t>
            </a:r>
            <a:r>
              <a:rPr lang="en-US" dirty="0"/>
              <a:t>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/>
            <a:r>
              <a:rPr lang="en-US" dirty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27" grpId="0" animBg="1"/>
      <p:bldP spid="30" grpId="0"/>
      <p:bldP spid="36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using an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Size is dynamically increased as needed (auto-grow)</a:t>
            </a: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/>
              <a:t> – inserts elements to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/>
              <a:t> – removes and returns the top element from the stack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top element without removing it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– returns the number of elements in the stack</a:t>
            </a:r>
          </a:p>
          <a:p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elementCount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/>
              <a:t> – removes all elements</a:t>
            </a:r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/>
              <a:t> – checks whether given element is in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/>
              <a:t> – converts the stack to an array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 (2)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isFound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6806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TrimExcess()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21" y="1676400"/>
            <a:ext cx="3663951" cy="4724400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Linked List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Nodes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Class in .NET Framework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Stack&lt;string&gt; 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"1. Ivan"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"2. Nikolay"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"3. Maria"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Console.WriteLine("Top = {0}",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Goal: extract all sub-expressions in brackets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Matching Brackets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4013" y="3080468"/>
            <a:ext cx="6400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(2 - (2 + 3) * 4 / (3 + 1)) * 5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427413" y="4665106"/>
            <a:ext cx="53340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+ 3)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+ 1)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(2 - (2 + 3) * 4 / (3 + 1))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5672024" y="3845034"/>
            <a:ext cx="8416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84212" y="1371600"/>
            <a:ext cx="1082040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contents = expression.Substring(startIndex,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Queues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2" y="1371600"/>
            <a:ext cx="3149982" cy="35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r>
              <a:rPr lang="en-US" dirty="0"/>
              <a:t>Elements inserted at the tail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/>
              <a:t>)</a:t>
            </a:r>
          </a:p>
          <a:p>
            <a:r>
              <a:rPr lang="en-US" dirty="0"/>
              <a:t>Elements removed from the head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/>
              <a:t>)</a:t>
            </a:r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Queue ADT</a:t>
            </a:r>
            <a:endParaRPr lang="bg-BG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717408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598069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8"/>
          <p:cNvCxnSpPr>
            <a:cxnSpLocks/>
            <a:stCxn id="5" idx="2"/>
          </p:cNvCxnSpPr>
          <p:nvPr/>
        </p:nvCxnSpPr>
        <p:spPr>
          <a:xfrm rot="5400000">
            <a:off x="5358011" y="5454749"/>
            <a:ext cx="514250" cy="1415752"/>
          </a:xfrm>
          <a:prstGeom prst="curvedConnector2">
            <a:avLst/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42212" y="490094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936" y="3228063"/>
            <a:ext cx="155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enqueue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811" y="5815867"/>
            <a:ext cx="158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840340" y="4495800"/>
            <a:ext cx="742399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79725" y="4495798"/>
            <a:ext cx="749806" cy="64045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338132" y="4495798"/>
            <a:ext cx="756191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node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29" grpId="0" animBg="1"/>
      <p:bldP spid="32" grpId="0"/>
      <p:bldP spid="38" grpId="0"/>
      <p:bldP spid="39" grpId="0" animBg="1"/>
      <p:bldP spid="40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"</a:t>
            </a:r>
          </a:p>
          <a:p>
            <a:pPr lvl="1"/>
            <a:r>
              <a:rPr lang="en-US" dirty="0">
                <a:cs typeface="Times New Roman" pitchFamily="18" charset="0"/>
              </a:rPr>
              <a:t>Has limited (fixed) capacity (doubled when filled)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indices, pointing to the head and the 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/>
              <a:t>Implement a Circular Queue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implements the queue data structure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/>
          </a:p>
          <a:p>
            <a:pPr lvl="1"/>
            <a:r>
              <a:rPr lang="en-US" dirty="0"/>
              <a:t>Size is dynamically increased as needed</a:t>
            </a:r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/>
              <a:t>Chain of Nodes</a:t>
            </a:r>
            <a:endParaRPr lang="en-US" dirty="0"/>
          </a:p>
        </p:txBody>
      </p:sp>
      <p:pic>
        <p:nvPicPr>
          <p:cNvPr id="5" name="Picture 2" descr="http://blog.aynrandcenter.org/wp-content/uploads/2009/12/chain-300x22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1676400"/>
            <a:ext cx="4152900" cy="2554184"/>
          </a:xfrm>
          <a:prstGeom prst="roundRect">
            <a:avLst>
              <a:gd name="adj" fmla="val 22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5476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/>
              <a:t> – appends an element to the end of the queue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/>
              <a:t> – removes and returns the head element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head element without removing it</a:t>
            </a:r>
          </a:p>
          <a:p>
            <a:endParaRPr lang="en-US" dirty="0"/>
          </a:p>
          <a:p>
            <a:r>
              <a:rPr lang="en-US" dirty="0"/>
              <a:t>Other methods similar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Stack&lt;T&gt;</a:t>
            </a:r>
            <a:r>
              <a:rPr lang="en-US" dirty="0"/>
              <a:t> methods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ToArray()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Contains()</a:t>
            </a:r>
            <a:r>
              <a:rPr lang="en-US" dirty="0"/>
              <a:t>, etc.…</a:t>
            </a:r>
            <a:endParaRPr lang="bg-BG" dirty="0"/>
          </a:p>
          <a:p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02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/>
              <a:t> methods</a:t>
            </a:r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Queue&lt;T&gt; –</a:t>
            </a:r>
            <a:r>
              <a:rPr lang="bg-BG"/>
              <a:t> </a:t>
            </a:r>
            <a:r>
              <a:rPr lang="en-US" noProof="1"/>
              <a:t>Example</a:t>
            </a:r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One"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Two"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Three"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given the following sequence:</a:t>
            </a:r>
          </a:p>
          <a:p>
            <a:pPr lvl="1"/>
            <a:endParaRPr lang="en-US" dirty="0"/>
          </a:p>
          <a:p>
            <a:pPr marL="531813" lvl="1" indent="0">
              <a:buNone/>
            </a:pPr>
            <a:r>
              <a:rPr lang="en-US" dirty="0"/>
              <a:t>S = N, N+1, 2*N, N+2, 2*(N+1), 2*N+1, 4*N, …</a:t>
            </a:r>
          </a:p>
          <a:p>
            <a:pPr lvl="1"/>
            <a:endParaRPr lang="en-US" dirty="0"/>
          </a:p>
          <a:p>
            <a:r>
              <a:rPr lang="en-US" dirty="0"/>
              <a:t>Find the first index (starting from 1) of given number 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= 3, 4, 6, 5, 8, 7, 12, 6, 10, 9, 16, 8, 14, …</a:t>
            </a: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8112" y="5257800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8012" y="4619003"/>
            <a:ext cx="88698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3 16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045177" y="4619003"/>
            <a:ext cx="5734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1683505" y="4557338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8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7 27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4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258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533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99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0 15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55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138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914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Queue&lt;int&gt; queue 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queue.Enqueue(current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queue.Enqueue(2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618412" y="2140760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Unfinished: this code will crash in case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>
                <a:solidFill>
                  <a:srgbClr val="FFFFFF"/>
                </a:solidFill>
              </a:rPr>
              <a:t> is unreachable.</a:t>
            </a: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</a:t>
            </a:r>
          </a:p>
          <a:p>
            <a:pPr lvl="1"/>
            <a:r>
              <a:rPr lang="en-US" dirty="0"/>
              <a:t>Undo operations </a:t>
            </a:r>
          </a:p>
          <a:p>
            <a:pPr lvl="2"/>
            <a:r>
              <a:rPr lang="en-US" dirty="0"/>
              <a:t>Browser history</a:t>
            </a:r>
          </a:p>
          <a:p>
            <a:pPr lvl="2"/>
            <a:r>
              <a:rPr lang="en-US" dirty="0"/>
              <a:t>Chess game progress</a:t>
            </a:r>
          </a:p>
          <a:p>
            <a:pPr lvl="1"/>
            <a:r>
              <a:rPr lang="en-US" dirty="0"/>
              <a:t>Math expression evaluation</a:t>
            </a:r>
          </a:p>
          <a:p>
            <a:pPr lvl="1"/>
            <a:r>
              <a:rPr lang="en-US" dirty="0"/>
              <a:t>Implementation of function (method) calls</a:t>
            </a:r>
          </a:p>
          <a:p>
            <a:pPr lvl="1"/>
            <a:r>
              <a:rPr lang="en-US" dirty="0"/>
              <a:t>Tree-like structures traversal (DFS algorithm)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Queue – Real-World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5812" y="1151121"/>
            <a:ext cx="5977023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Queue</a:t>
            </a:r>
          </a:p>
          <a:p>
            <a:pPr lvl="1"/>
            <a:r>
              <a:rPr lang="en-US" dirty="0"/>
              <a:t>Operation system process scheduling</a:t>
            </a:r>
          </a:p>
          <a:p>
            <a:pPr lvl="1"/>
            <a:r>
              <a:rPr lang="en-US" dirty="0"/>
              <a:t>Resource sharing, e.g.:</a:t>
            </a:r>
          </a:p>
          <a:p>
            <a:pPr lvl="2"/>
            <a:r>
              <a:rPr lang="en-US" dirty="0"/>
              <a:t>Printer document queue</a:t>
            </a:r>
          </a:p>
          <a:p>
            <a:pPr lvl="2"/>
            <a:r>
              <a:rPr lang="en-US" dirty="0"/>
              <a:t>Server requests queue</a:t>
            </a:r>
          </a:p>
          <a:p>
            <a:pPr lvl="1"/>
            <a:r>
              <a:rPr lang="en-US" dirty="0"/>
              <a:t>Tree-like structures traversal (BFS algorithm) </a:t>
            </a:r>
          </a:p>
        </p:txBody>
      </p:sp>
    </p:spTree>
    <p:extLst>
      <p:ext uri="{BB962C8B-B14F-4D97-AF65-F5344CB8AC3E}">
        <p14:creationId xmlns:p14="http://schemas.microsoft.com/office/powerpoint/2010/main" val="8201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structure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/>
              <a:t> – array-based implementation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r>
              <a:rPr lang="en-US" dirty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– array-based implementation (circular queue)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Building block </a:t>
            </a:r>
            <a:r>
              <a:rPr lang="en-US" altLang="ko-KR" dirty="0">
                <a:ea typeface="굴림" pitchFamily="50" charset="-127"/>
              </a:rPr>
              <a:t>of many data structures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A basic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</a:t>
            </a:r>
            <a:r>
              <a:rPr lang="en-US" altLang="ko-KR" dirty="0">
                <a:ea typeface="굴림" pitchFamily="50" charset="-127"/>
              </a:rPr>
              <a:t> has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value</a:t>
            </a:r>
            <a:r>
              <a:rPr lang="en-US" altLang="ko-KR" dirty="0">
                <a:ea typeface="굴림" pitchFamily="50" charset="-127"/>
              </a:rPr>
              <a:t> and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pointer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to the next node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597569"/>
            <a:ext cx="105155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head = new Node(2);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next = new Node(5);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head.Next(next);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876800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876800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8854868" y="4894476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5257802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5257802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077242" y="2532433"/>
            <a:ext cx="2914732" cy="806230"/>
          </a:xfrm>
          <a:prstGeom prst="wedgeRoundRectCallout">
            <a:avLst>
              <a:gd name="adj1" fmla="val -63225"/>
              <a:gd name="adj2" fmla="val -101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Variable stores object address</a:t>
            </a:r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Node&lt;T&gt;, that has properties: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 Value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Node&lt;T&gt; Next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Node</a:t>
            </a:r>
            <a:endParaRPr lang="bg-BG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37012" y="1981200"/>
            <a:ext cx="727242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Node(T 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= 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 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32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Linked Lists are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chain of Nodes</a:t>
            </a: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Add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Remove</a:t>
            </a:r>
            <a:r>
              <a:rPr lang="en-US" altLang="ko-KR" dirty="0">
                <a:ea typeface="굴림" pitchFamily="50" charset="-127"/>
              </a:rPr>
              <a:t> –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O(1)</a:t>
            </a:r>
            <a:r>
              <a:rPr lang="en-US" altLang="ko-KR" dirty="0">
                <a:ea typeface="굴림" pitchFamily="50" charset="-127"/>
              </a:rPr>
              <a:t>, if we have a pointer to the 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9954" y="61061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743200"/>
            <a:ext cx="10515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list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list.add(5);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592676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592676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1" name="Rectangle 30"/>
          <p:cNvSpPr/>
          <p:nvPr/>
        </p:nvSpPr>
        <p:spPr>
          <a:xfrm>
            <a:off x="5950354" y="6083614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54868" y="4610352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4973678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4973678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7959114" y="5555440"/>
            <a:ext cx="3229461" cy="915639"/>
          </a:xfrm>
          <a:prstGeom prst="wedgeRoundRectCallout">
            <a:avLst>
              <a:gd name="adj1" fmla="val -71057"/>
              <a:gd name="adj2" fmla="val -547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Next pointer consumes memory</a:t>
            </a:r>
          </a:p>
        </p:txBody>
      </p:sp>
    </p:spTree>
    <p:extLst>
      <p:ext uri="{BB962C8B-B14F-4D97-AF65-F5344CB8AC3E}">
        <p14:creationId xmlns:p14="http://schemas.microsoft.com/office/powerpoint/2010/main" val="164087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1" grpId="0"/>
      <p:bldP spid="32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Head = Tail = New Node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0  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– Adding 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4886647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205127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339703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396941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205127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4886647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699086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205127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205127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7212" y="5486400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55264" y="5833145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9100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39" grpId="0" animBg="1"/>
      <p:bldP spid="38" grpId="0" animBg="1"/>
      <p:bldP spid="31" grpId="0" animBg="1"/>
      <p:bldP spid="35" grpId="0" animBg="1"/>
      <p:bldP spid="40" grpId="0" animBg="1"/>
      <p:bldP spid="41" grpId="0" animBg="1"/>
      <p:bldP spid="10" grpId="1"/>
      <p:bldP spid="10" grpId="2"/>
      <p:bldP spid="42" grpId="1"/>
      <p:bldP spid="4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Do Nothing / Throw Exception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==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  Head = Tail = null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r>
              <a:rPr lang="en-US"/>
              <a:t>– Removing </a:t>
            </a:r>
            <a:r>
              <a:rPr lang="en-US" dirty="0"/>
              <a:t>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5159682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478162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612738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1285212" y="5918185"/>
            <a:ext cx="1304000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478162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5159682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9619814" y="5864537"/>
            <a:ext cx="1275198" cy="449605"/>
          </a:xfrm>
          <a:prstGeom prst="wedgeRoundRectCallout">
            <a:avLst>
              <a:gd name="adj1" fmla="val -64677"/>
              <a:gd name="adj2" fmla="val -49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478162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478162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0486" y="5832379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86532" y="6106180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7495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0" grpId="1" animBg="1"/>
      <p:bldP spid="36" grpId="0" animBg="1"/>
      <p:bldP spid="36" grpId="1" animBg="1"/>
      <p:bldP spid="39" grpId="0" animBg="1"/>
      <p:bldP spid="39" grpId="1" animBg="1"/>
      <p:bldP spid="38" grpId="0" animBg="1"/>
      <p:bldP spid="38" grpId="1" animBg="1"/>
      <p:bldP spid="31" grpId="0" animBg="1"/>
      <p:bldP spid="31" grpId="1" animBg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10" grpId="0"/>
      <p:bldP spid="10" grpId="1"/>
      <p:bldP spid="42" grpId="0"/>
      <p:bldP spid="4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LinkedList&lt;T&gt;</a:t>
            </a:r>
            <a:r>
              <a:rPr lang="en-US" altLang="ko-KR" dirty="0">
                <a:ea typeface="굴림" pitchFamily="50" charset="-127"/>
              </a:rPr>
              <a:t>, that supports: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Count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AddFirst(T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AddLast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RemoveFirst()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RemoveLast()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O(n)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IEnumerable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&lt;T&gt;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Lab: Linked List</a:t>
            </a:r>
            <a:endParaRPr lang="bg-BG" dirty="0"/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713412" y="1752600"/>
            <a:ext cx="3374821" cy="806157"/>
          </a:xfrm>
          <a:prstGeom prst="wedgeRoundRectCallout">
            <a:avLst>
              <a:gd name="adj1" fmla="val -57563"/>
              <a:gd name="adj2" fmla="val -55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Same name, without namespace</a:t>
            </a:r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2036</Words>
  <Application>Microsoft Office PowerPoint</Application>
  <PresentationFormat>Custom</PresentationFormat>
  <Paragraphs>393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굴림</vt:lpstr>
      <vt:lpstr>Arial</vt:lpstr>
      <vt:lpstr>Calibri</vt:lpstr>
      <vt:lpstr>Consolas</vt:lpstr>
      <vt:lpstr>Times New Roman</vt:lpstr>
      <vt:lpstr>Wingdings</vt:lpstr>
      <vt:lpstr>SoftUni 16x9</vt:lpstr>
      <vt:lpstr>Linear Data Structures: Stacks and Queues</vt:lpstr>
      <vt:lpstr>Table of Contents</vt:lpstr>
      <vt:lpstr>Linked Lists</vt:lpstr>
      <vt:lpstr>Node</vt:lpstr>
      <vt:lpstr>Problem: Node</vt:lpstr>
      <vt:lpstr>Linked List</vt:lpstr>
      <vt:lpstr>Linked List – Adding First/Last</vt:lpstr>
      <vt:lpstr>Linked List – Removing First/Last</vt:lpstr>
      <vt:lpstr>Lab: Linked List</vt:lpstr>
      <vt:lpstr>Problem: Undo List</vt:lpstr>
      <vt:lpstr>Solution: Undo List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Stack&lt;T&gt; Basic Functionality</vt:lpstr>
      <vt:lpstr>Stack&lt;T&gt; Basic Functionality (2)</vt:lpstr>
      <vt:lpstr>Stack&lt;T&gt; – Example</vt:lpstr>
      <vt:lpstr>Problem: Matching Brackets</vt:lpstr>
      <vt:lpstr>Solution: 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Queue&lt;T&gt; Basic Functionality</vt:lpstr>
      <vt:lpstr>Queue&lt;T&gt; – Example</vt:lpstr>
      <vt:lpstr>Sequence N, N+1, 2*N</vt:lpstr>
      <vt:lpstr>Sequence – Solution with a Queue</vt:lpstr>
      <vt:lpstr>Stack / Queue – Real-World Applications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2018-12-05T07:46:42Z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